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42"/>
  </p:notesMasterIdLst>
  <p:sldIdLst>
    <p:sldId id="256" r:id="rId2"/>
    <p:sldId id="307" r:id="rId3"/>
    <p:sldId id="395" r:id="rId4"/>
    <p:sldId id="314" r:id="rId5"/>
    <p:sldId id="319" r:id="rId6"/>
    <p:sldId id="317" r:id="rId7"/>
    <p:sldId id="386" r:id="rId8"/>
    <p:sldId id="356" r:id="rId9"/>
    <p:sldId id="396" r:id="rId10"/>
    <p:sldId id="357" r:id="rId11"/>
    <p:sldId id="321" r:id="rId12"/>
    <p:sldId id="389" r:id="rId13"/>
    <p:sldId id="388" r:id="rId14"/>
    <p:sldId id="387" r:id="rId15"/>
    <p:sldId id="390" r:id="rId16"/>
    <p:sldId id="391" r:id="rId17"/>
    <p:sldId id="392" r:id="rId18"/>
    <p:sldId id="393" r:id="rId19"/>
    <p:sldId id="394" r:id="rId20"/>
    <p:sldId id="326" r:id="rId21"/>
    <p:sldId id="333" r:id="rId22"/>
    <p:sldId id="330" r:id="rId23"/>
    <p:sldId id="331" r:id="rId24"/>
    <p:sldId id="332" r:id="rId25"/>
    <p:sldId id="370" r:id="rId26"/>
    <p:sldId id="371" r:id="rId27"/>
    <p:sldId id="372" r:id="rId28"/>
    <p:sldId id="373" r:id="rId29"/>
    <p:sldId id="374" r:id="rId30"/>
    <p:sldId id="375" r:id="rId31"/>
    <p:sldId id="376" r:id="rId32"/>
    <p:sldId id="377" r:id="rId33"/>
    <p:sldId id="378" r:id="rId34"/>
    <p:sldId id="379" r:id="rId35"/>
    <p:sldId id="380" r:id="rId36"/>
    <p:sldId id="381" r:id="rId37"/>
    <p:sldId id="382" r:id="rId38"/>
    <p:sldId id="383" r:id="rId39"/>
    <p:sldId id="384" r:id="rId40"/>
    <p:sldId id="385" r:id="rId41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dows Kullanıcısı" initials="WK" lastIdx="13" clrIdx="0">
    <p:extLst>
      <p:ext uri="{19B8F6BF-5375-455C-9EA6-DF929625EA0E}">
        <p15:presenceInfo xmlns:p15="http://schemas.microsoft.com/office/powerpoint/2012/main" xmlns="" userId="Windows Kullanıcısı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728" autoAdjust="0"/>
    <p:restoredTop sz="94660"/>
  </p:normalViewPr>
  <p:slideViewPr>
    <p:cSldViewPr snapToGrid="0">
      <p:cViewPr varScale="1">
        <p:scale>
          <a:sx n="84" d="100"/>
          <a:sy n="84" d="100"/>
        </p:scale>
        <p:origin x="-354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ommentAuthors" Target="comment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9203B4-7FD9-4882-B80C-63C94FF1B472}" type="datetimeFigureOut">
              <a:rPr lang="tr-TR" smtClean="0"/>
              <a:t>31.12.2018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73D164-AF3D-4D28-9063-D9568F42BF6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351438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78CAE-06A1-4E6C-B5B3-9739C0C40F25}" type="datetimeFigureOut">
              <a:rPr lang="tr-TR" smtClean="0"/>
              <a:t>31.12.2018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9DFCC-F338-4F26-AA96-9690630A0A8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3359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78CAE-06A1-4E6C-B5B3-9739C0C40F25}" type="datetimeFigureOut">
              <a:rPr lang="tr-TR" smtClean="0"/>
              <a:t>31.12.2018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9DFCC-F338-4F26-AA96-9690630A0A8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91308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78CAE-06A1-4E6C-B5B3-9739C0C40F25}" type="datetimeFigureOut">
              <a:rPr lang="tr-TR" smtClean="0"/>
              <a:t>31.12.2018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9DFCC-F338-4F26-AA96-9690630A0A8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53622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78CAE-06A1-4E6C-B5B3-9739C0C40F25}" type="datetimeFigureOut">
              <a:rPr lang="tr-TR" smtClean="0"/>
              <a:t>31.12.2018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9DFCC-F338-4F26-AA96-9690630A0A8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18331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78CAE-06A1-4E6C-B5B3-9739C0C40F25}" type="datetimeFigureOut">
              <a:rPr lang="tr-TR" smtClean="0"/>
              <a:t>31.12.2018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9DFCC-F338-4F26-AA96-9690630A0A8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33740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78CAE-06A1-4E6C-B5B3-9739C0C40F25}" type="datetimeFigureOut">
              <a:rPr lang="tr-TR" smtClean="0"/>
              <a:t>31.12.2018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9DFCC-F338-4F26-AA96-9690630A0A8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78086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78CAE-06A1-4E6C-B5B3-9739C0C40F25}" type="datetimeFigureOut">
              <a:rPr lang="tr-TR" smtClean="0"/>
              <a:t>31.12.2018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9DFCC-F338-4F26-AA96-9690630A0A8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18884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78CAE-06A1-4E6C-B5B3-9739C0C40F25}" type="datetimeFigureOut">
              <a:rPr lang="tr-TR" smtClean="0"/>
              <a:t>31.12.2018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9DFCC-F338-4F26-AA96-9690630A0A8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79679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78CAE-06A1-4E6C-B5B3-9739C0C40F25}" type="datetimeFigureOut">
              <a:rPr lang="tr-TR" smtClean="0"/>
              <a:t>31.12.2018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9DFCC-F338-4F26-AA96-9690630A0A8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29387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78CAE-06A1-4E6C-B5B3-9739C0C40F25}" type="datetimeFigureOut">
              <a:rPr lang="tr-TR" smtClean="0"/>
              <a:t>31.12.2018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9DFCC-F338-4F26-AA96-9690630A0A8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35167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78CAE-06A1-4E6C-B5B3-9739C0C40F25}" type="datetimeFigureOut">
              <a:rPr lang="tr-TR" smtClean="0"/>
              <a:t>31.12.2018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9DFCC-F338-4F26-AA96-9690630A0A8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38133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78CAE-06A1-4E6C-B5B3-9739C0C40F25}" type="datetimeFigureOut">
              <a:rPr lang="tr-TR" smtClean="0"/>
              <a:t>31.12.2018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29DFCC-F338-4F26-AA96-9690630A0A8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88806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23543" y="238510"/>
            <a:ext cx="12623181" cy="2387600"/>
          </a:xfrm>
        </p:spPr>
        <p:txBody>
          <a:bodyPr>
            <a:normAutofit/>
          </a:bodyPr>
          <a:lstStyle/>
          <a:p>
            <a:r>
              <a:rPr lang="tr-TR" sz="4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EĞİTİMDE DÖNÜŞÜM</a:t>
            </a:r>
            <a:br>
              <a:rPr lang="tr-TR" sz="4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tr-TR" sz="4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tr-TR" sz="4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tr-TR" sz="4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2538761" y="4616799"/>
            <a:ext cx="9144000" cy="1655762"/>
          </a:xfrm>
        </p:spPr>
        <p:txBody>
          <a:bodyPr>
            <a:normAutofit/>
          </a:bodyPr>
          <a:lstStyle/>
          <a:p>
            <a:pPr algn="r"/>
            <a:r>
              <a:rPr lang="tr-TR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Doç. Dr. Erol Duran</a:t>
            </a:r>
          </a:p>
          <a:p>
            <a:pPr algn="r"/>
            <a:r>
              <a:rPr lang="tr-TR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Uşak Üniversitesi </a:t>
            </a:r>
          </a:p>
          <a:p>
            <a:pPr algn="r"/>
            <a:r>
              <a:rPr lang="tr-TR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Eğitim Fakültesi Öğretim Üyesi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42" y="2907458"/>
            <a:ext cx="5373647" cy="39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004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230040" y="1360449"/>
            <a:ext cx="10545648" cy="272089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tr-T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Ders </a:t>
            </a:r>
            <a:r>
              <a:rPr lang="tr-T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saat ve </a:t>
            </a:r>
            <a:r>
              <a:rPr lang="tr-T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çeşitleri azaltılarak</a:t>
            </a:r>
            <a:r>
              <a:rPr lang="tr-T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tr-TR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derinleşmeye, kişiselleştirmeye ve uygulamaya </a:t>
            </a:r>
            <a:r>
              <a:rPr lang="tr-T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zaman ayrılacak </a:t>
            </a:r>
          </a:p>
          <a:p>
            <a:pPr marL="0" indent="0" algn="just">
              <a:buNone/>
            </a:pPr>
            <a:endParaRPr lang="tr-T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>
              <a:buNone/>
            </a:pPr>
            <a:r>
              <a:rPr lang="tr-T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endParaRPr lang="tr-T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50" name="Picture 2" descr="ders saatleri ile ilgili gÃ¶rsel sonuc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4634" y="2375218"/>
            <a:ext cx="2854713" cy="3926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ers saatleri ile ilgili gÃ¶rsel sonuc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331" y="3023614"/>
            <a:ext cx="3897972" cy="2411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9016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Okul Gelişim Modeli</a:t>
            </a:r>
            <a:endParaRPr lang="tr-TR" sz="4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379577"/>
            <a:ext cx="10515600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tr-T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</a:p>
          <a:p>
            <a:pPr marL="0" indent="0" algn="just">
              <a:buNone/>
            </a:pPr>
            <a:r>
              <a:rPr lang="tr-T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H</a:t>
            </a:r>
            <a:r>
              <a:rPr lang="tr-T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er kuruma bütçe tahsisi,</a:t>
            </a:r>
          </a:p>
          <a:p>
            <a:pPr marL="0" indent="0" algn="just">
              <a:buNone/>
            </a:pPr>
            <a:endParaRPr lang="tr-TR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>
              <a:buNone/>
            </a:pPr>
            <a:r>
              <a:rPr lang="tr-T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tr-T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Her </a:t>
            </a:r>
            <a:r>
              <a:rPr lang="tr-T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bir </a:t>
            </a:r>
            <a:r>
              <a:rPr lang="tr-T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okul </a:t>
            </a:r>
            <a:r>
              <a:rPr lang="tr-TR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Okul</a:t>
            </a:r>
            <a:r>
              <a:rPr lang="tr-T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r-T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Gelişim </a:t>
            </a:r>
            <a:r>
              <a:rPr lang="tr-T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Planı hazırlayacak,</a:t>
            </a:r>
          </a:p>
          <a:p>
            <a:pPr marL="0" indent="0" algn="just">
              <a:buNone/>
            </a:pPr>
            <a:endParaRPr lang="tr-TR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>
              <a:buNone/>
            </a:pPr>
            <a:r>
              <a:rPr lang="tr-T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Yarışma ve </a:t>
            </a:r>
            <a:r>
              <a:rPr lang="tr-T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rekabet odaklı değil paylaşım temelli bir </a:t>
            </a:r>
            <a:r>
              <a:rPr lang="tr-T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anlayış benimsenecek,</a:t>
            </a:r>
          </a:p>
          <a:p>
            <a:pPr marL="0" indent="0" algn="just">
              <a:buNone/>
            </a:pPr>
            <a:endParaRPr lang="tr-TR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>
              <a:buNone/>
            </a:pPr>
            <a:r>
              <a:rPr lang="tr-T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Kat edilen mesafe önemli..</a:t>
            </a:r>
            <a:endParaRPr lang="tr-T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50" name="Picture 2" descr="kat edilem mesafe ile ilgili gÃ¶rsel sonucu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19"/>
          <a:stretch/>
        </p:blipFill>
        <p:spPr bwMode="auto">
          <a:xfrm>
            <a:off x="6389106" y="5067417"/>
            <a:ext cx="3128600" cy="1326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inansman ile ilgili gÃ¶rsel sonuc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9837" y="533837"/>
            <a:ext cx="3033978" cy="2117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99055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Unvan 1"/>
          <p:cNvSpPr>
            <a:spLocks noGrp="1"/>
          </p:cNvSpPr>
          <p:nvPr>
            <p:ph type="title"/>
          </p:nvPr>
        </p:nvSpPr>
        <p:spPr>
          <a:xfrm>
            <a:off x="1185863" y="1096963"/>
            <a:ext cx="10515600" cy="1325562"/>
          </a:xfrm>
        </p:spPr>
        <p:txBody>
          <a:bodyPr/>
          <a:lstStyle/>
          <a:p>
            <a:pPr eaLnBrk="1" hangingPunct="1"/>
            <a:r>
              <a:rPr lang="tr-TR" altLang="tr-TR" sz="40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Eğitimde Veriye Dayalı Yönetim</a:t>
            </a:r>
            <a:br>
              <a:rPr lang="tr-TR" altLang="tr-TR" sz="4000" b="1" dirty="0" smtClean="0">
                <a:latin typeface="Tahoma" panose="020B0604030504040204" pitchFamily="34" charset="0"/>
                <a:cs typeface="Tahoma" panose="020B0604030504040204" pitchFamily="34" charset="0"/>
              </a:rPr>
            </a:br>
            <a:endParaRPr lang="tr-TR" altLang="tr-TR" sz="4000" dirty="0" smtClean="0"/>
          </a:p>
        </p:txBody>
      </p:sp>
      <p:pic>
        <p:nvPicPr>
          <p:cNvPr id="14339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1950" y="2735263"/>
            <a:ext cx="4989513" cy="232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Unvan 1"/>
          <p:cNvSpPr txBox="1">
            <a:spLocks/>
          </p:cNvSpPr>
          <p:nvPr/>
        </p:nvSpPr>
        <p:spPr bwMode="auto">
          <a:xfrm>
            <a:off x="1263650" y="3425825"/>
            <a:ext cx="4911725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dirty="0">
                <a:latin typeface="Tahoma" panose="020B0604030504040204" pitchFamily="34" charset="0"/>
                <a:cs typeface="Tahoma" panose="020B0604030504040204" pitchFamily="34" charset="0"/>
              </a:rPr>
              <a:t>Veri okuryazarlığı ve öğrenme analitiği becerisi </a:t>
            </a:r>
            <a:r>
              <a:rPr lang="tr-TR" altLang="tr-TR" dirty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karar destek mekanizması </a:t>
            </a:r>
            <a:r>
              <a:rPr lang="tr-TR" altLang="tr-TR" dirty="0">
                <a:latin typeface="Tahoma" panose="020B0604030504040204" pitchFamily="34" charset="0"/>
                <a:cs typeface="Tahoma" panose="020B0604030504040204" pitchFamily="34" charset="0"/>
              </a:rPr>
              <a:t>olarak kullanılır.</a:t>
            </a:r>
            <a:r>
              <a:rPr lang="tr-TR" altLang="tr-TR" sz="4000" b="1" dirty="0">
                <a:latin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tr-TR" altLang="tr-TR" sz="4000" b="1" dirty="0">
                <a:latin typeface="Tahoma" panose="020B0604030504040204" pitchFamily="34" charset="0"/>
                <a:cs typeface="Tahoma" panose="020B0604030504040204" pitchFamily="34" charset="0"/>
              </a:rPr>
            </a:br>
            <a:endParaRPr lang="tr-TR" altLang="tr-TR" sz="4000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57438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Ä°lgili resi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013" y="4270375"/>
            <a:ext cx="2771775" cy="184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4" descr="veri petroldÃ¼r ile ilgili gÃ¶rsel sonuc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86"/>
          <a:stretch>
            <a:fillRect/>
          </a:stretch>
        </p:blipFill>
        <p:spPr bwMode="auto">
          <a:xfrm>
            <a:off x="8248650" y="4189413"/>
            <a:ext cx="3381375" cy="184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Metin kutusu 4"/>
          <p:cNvSpPr txBox="1">
            <a:spLocks noChangeArrowheads="1"/>
          </p:cNvSpPr>
          <p:nvPr/>
        </p:nvSpPr>
        <p:spPr bwMode="auto">
          <a:xfrm>
            <a:off x="3327400" y="623888"/>
            <a:ext cx="521652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tr-TR" altLang="tr-TR">
                <a:latin typeface="Tahoma" panose="020B0604030504040204" pitchFamily="34" charset="0"/>
                <a:cs typeface="Tahoma" panose="020B0604030504040204" pitchFamily="34" charset="0"/>
              </a:rPr>
              <a:t>Yeni Güç: Büyük Veri (Big Data)</a:t>
            </a:r>
          </a:p>
        </p:txBody>
      </p:sp>
      <p:sp>
        <p:nvSpPr>
          <p:cNvPr id="13317" name="Metin kutusu 7"/>
          <p:cNvSpPr txBox="1">
            <a:spLocks noChangeArrowheads="1"/>
          </p:cNvSpPr>
          <p:nvPr/>
        </p:nvSpPr>
        <p:spPr bwMode="auto">
          <a:xfrm>
            <a:off x="5389563" y="6156325"/>
            <a:ext cx="787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tr-TR" altLang="tr-TR" sz="1800">
                <a:latin typeface="Arial" panose="020B0604020202020204" pitchFamily="34" charset="0"/>
              </a:rPr>
              <a:t>Petrol</a:t>
            </a:r>
          </a:p>
        </p:txBody>
      </p:sp>
      <p:sp>
        <p:nvSpPr>
          <p:cNvPr id="13318" name="Metin kutusu 8"/>
          <p:cNvSpPr txBox="1">
            <a:spLocks noChangeArrowheads="1"/>
          </p:cNvSpPr>
          <p:nvPr/>
        </p:nvSpPr>
        <p:spPr bwMode="auto">
          <a:xfrm>
            <a:off x="9315450" y="6030913"/>
            <a:ext cx="12874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tr-TR" altLang="tr-TR" sz="1800">
                <a:solidFill>
                  <a:srgbClr val="FF0000"/>
                </a:solidFill>
                <a:latin typeface="Arial" panose="020B0604020202020204" pitchFamily="34" charset="0"/>
              </a:rPr>
              <a:t>Büyük Veri</a:t>
            </a:r>
          </a:p>
        </p:txBody>
      </p:sp>
      <p:pic>
        <p:nvPicPr>
          <p:cNvPr id="13319" name="Picture 8" descr="kÃ¶mÃ¼r ile ilgili gÃ¶rsel sonuc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8650" y="1576388"/>
            <a:ext cx="3294063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0" name="Metin kutusu 7"/>
          <p:cNvSpPr txBox="1">
            <a:spLocks noChangeArrowheads="1"/>
          </p:cNvSpPr>
          <p:nvPr/>
        </p:nvSpPr>
        <p:spPr bwMode="auto">
          <a:xfrm>
            <a:off x="1841500" y="6232525"/>
            <a:ext cx="6969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tr-TR" altLang="tr-TR" sz="1800">
                <a:latin typeface="Arial" panose="020B0604020202020204" pitchFamily="34" charset="0"/>
              </a:rPr>
              <a:t>Çelik</a:t>
            </a:r>
          </a:p>
        </p:txBody>
      </p:sp>
      <p:pic>
        <p:nvPicPr>
          <p:cNvPr id="13321" name="Picture 10" descr="Ã§elik maddesi ile ilgili gÃ¶rsel sonucu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263" y="4152900"/>
            <a:ext cx="2976562" cy="200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2" name="Metin kutusu 9"/>
          <p:cNvSpPr txBox="1">
            <a:spLocks noChangeArrowheads="1"/>
          </p:cNvSpPr>
          <p:nvPr/>
        </p:nvSpPr>
        <p:spPr bwMode="auto">
          <a:xfrm>
            <a:off x="9094788" y="3522663"/>
            <a:ext cx="86360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tr-TR" altLang="tr-TR" sz="1800">
                <a:latin typeface="Arial" panose="020B0604020202020204" pitchFamily="34" charset="0"/>
              </a:rPr>
              <a:t>Kömür</a:t>
            </a:r>
          </a:p>
        </p:txBody>
      </p:sp>
      <p:pic>
        <p:nvPicPr>
          <p:cNvPr id="13323" name="Picture 12" descr="kas gÃ¼cÃ¼ ile ilgili gÃ¶rsel sonucu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3" y="1576388"/>
            <a:ext cx="2657475" cy="200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4" name="Metin kutusu 11"/>
          <p:cNvSpPr txBox="1">
            <a:spLocks noChangeArrowheads="1"/>
          </p:cNvSpPr>
          <p:nvPr/>
        </p:nvSpPr>
        <p:spPr bwMode="auto">
          <a:xfrm>
            <a:off x="1717675" y="3708400"/>
            <a:ext cx="11461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tr-TR" altLang="tr-TR" sz="1800">
                <a:latin typeface="Arial" panose="020B0604020202020204" pitchFamily="34" charset="0"/>
              </a:rPr>
              <a:t>Kas gücü</a:t>
            </a:r>
          </a:p>
        </p:txBody>
      </p:sp>
      <p:pic>
        <p:nvPicPr>
          <p:cNvPr id="13325" name="Picture 18" descr="zihin gÃ¼cÃ¼ ile ilgili gÃ¶rsel sonucu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6413" y="1589088"/>
            <a:ext cx="2932112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6" name="Metin kutusu 11"/>
          <p:cNvSpPr txBox="1">
            <a:spLocks noChangeArrowheads="1"/>
          </p:cNvSpPr>
          <p:nvPr/>
        </p:nvSpPr>
        <p:spPr bwMode="auto">
          <a:xfrm>
            <a:off x="5311775" y="3557588"/>
            <a:ext cx="12477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tr-TR" altLang="tr-TR" sz="1800">
                <a:latin typeface="Arial" panose="020B0604020202020204" pitchFamily="34" charset="0"/>
              </a:rPr>
              <a:t>Zihin gücü</a:t>
            </a:r>
          </a:p>
        </p:txBody>
      </p:sp>
    </p:spTree>
    <p:extLst>
      <p:ext uri="{BB962C8B-B14F-4D97-AF65-F5344CB8AC3E}">
        <p14:creationId xmlns:p14="http://schemas.microsoft.com/office/powerpoint/2010/main" val="23973059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İçerik Yer Tutucusu 2"/>
          <p:cNvSpPr>
            <a:spLocks noGrp="1"/>
          </p:cNvSpPr>
          <p:nvPr>
            <p:ph idx="1"/>
          </p:nvPr>
        </p:nvSpPr>
        <p:spPr>
          <a:xfrm>
            <a:off x="347431" y="1728789"/>
            <a:ext cx="7726362" cy="2408314"/>
          </a:xfrm>
        </p:spPr>
        <p:txBody>
          <a:bodyPr>
            <a:normAutofit/>
          </a:bodyPr>
          <a:lstStyle/>
          <a:p>
            <a:pPr marL="0" indent="0" eaLnBrk="1" hangingPunct="1">
              <a:buFont typeface="Arial" panose="020B0604020202020204" pitchFamily="34" charset="0"/>
              <a:buNone/>
            </a:pPr>
            <a:endParaRPr lang="tr-TR" altLang="tr-TR" b="1" dirty="0" smtClean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tr-TR" altLang="tr-TR" b="1" dirty="0" smtClean="0">
                <a:latin typeface="Tahoma" panose="020B0604030504040204" pitchFamily="34" charset="0"/>
                <a:cs typeface="Tahoma" panose="020B0604030504040204" pitchFamily="34" charset="0"/>
              </a:rPr>
              <a:t>Veri</a:t>
            </a:r>
            <a:r>
              <a:rPr lang="tr-TR" altLang="tr-TR" dirty="0" smtClean="0">
                <a:latin typeface="Tahoma" panose="020B0604030504040204" pitchFamily="34" charset="0"/>
                <a:cs typeface="Tahoma" panose="020B0604030504040204" pitchFamily="34" charset="0"/>
              </a:rPr>
              <a:t>: Data 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tr-TR" altLang="tr-TR" b="1" dirty="0" smtClean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 eaLnBrk="1" hangingPunct="1">
              <a:buFont typeface="Arial" panose="020B0604020202020204" pitchFamily="34" charset="0"/>
              <a:buNone/>
            </a:pPr>
            <a:r>
              <a:rPr lang="tr-TR" altLang="tr-TR" b="1" dirty="0" smtClean="0">
                <a:latin typeface="Tahoma" panose="020B0604030504040204" pitchFamily="34" charset="0"/>
                <a:cs typeface="Tahoma" panose="020B0604030504040204" pitchFamily="34" charset="0"/>
              </a:rPr>
              <a:t>Veri Okuryazarlığı: </a:t>
            </a:r>
            <a:r>
              <a:rPr lang="tr-TR" altLang="tr-TR" dirty="0" smtClean="0">
                <a:latin typeface="Tahoma" panose="020B0604030504040204" pitchFamily="34" charset="0"/>
                <a:cs typeface="Tahoma" panose="020B0604030504040204" pitchFamily="34" charset="0"/>
              </a:rPr>
              <a:t>Verilerin anlamlandırılması ve kullanılması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tr-TR" altLang="tr-TR" dirty="0" smtClean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219" name="Picture 2" descr="veri petroldÃ¼r ile ilgili gÃ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0800" y="512763"/>
            <a:ext cx="2822575" cy="589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6965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Dikdörtgen 4"/>
          <p:cNvSpPr>
            <a:spLocks noChangeArrowheads="1"/>
          </p:cNvSpPr>
          <p:nvPr/>
        </p:nvSpPr>
        <p:spPr bwMode="auto">
          <a:xfrm>
            <a:off x="792163" y="1501775"/>
            <a:ext cx="11006137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tr-TR" altLang="tr-TR">
                <a:latin typeface="Tahoma" panose="020B0604030504040204" pitchFamily="34" charset="0"/>
                <a:cs typeface="Tahoma" panose="020B0604030504040204" pitchFamily="34" charset="0"/>
              </a:rPr>
              <a:t>MEBBİS, E-Okul, EBA, MEIS, DYS, E-Rehberlik, E-Yaygın, Açık Öğretim sistemleri, E-Personel, …. gibi mevcut sistemlerinden gelen veriler kolay erişilebilir bir </a:t>
            </a:r>
            <a:r>
              <a:rPr lang="tr-TR" altLang="tr-TR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Eğitsel Veri Ambarında </a:t>
            </a:r>
            <a:r>
              <a:rPr lang="tr-TR" altLang="tr-TR">
                <a:latin typeface="Tahoma" panose="020B0604030504040204" pitchFamily="34" charset="0"/>
                <a:cs typeface="Tahoma" panose="020B0604030504040204" pitchFamily="34" charset="0"/>
              </a:rPr>
              <a:t>bütünleştiriliyor</a:t>
            </a:r>
          </a:p>
        </p:txBody>
      </p:sp>
      <p:pic>
        <p:nvPicPr>
          <p:cNvPr id="15363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75" b="10052"/>
          <a:stretch>
            <a:fillRect/>
          </a:stretch>
        </p:blipFill>
        <p:spPr bwMode="auto">
          <a:xfrm>
            <a:off x="2441575" y="3281363"/>
            <a:ext cx="6445250" cy="306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Dikdörtgen 1"/>
          <p:cNvSpPr>
            <a:spLocks noChangeArrowheads="1"/>
          </p:cNvSpPr>
          <p:nvPr/>
        </p:nvSpPr>
        <p:spPr bwMode="auto">
          <a:xfrm>
            <a:off x="2351380" y="584200"/>
            <a:ext cx="581601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tr-TR" altLang="tr-TR" b="1" dirty="0" smtClean="0">
                <a:latin typeface="Tahoma" panose="020B0604030504040204" pitchFamily="34" charset="0"/>
                <a:cs typeface="Tahoma" panose="020B0604030504040204" pitchFamily="34" charset="0"/>
              </a:rPr>
              <a:t>Eğitimde </a:t>
            </a:r>
            <a:r>
              <a:rPr lang="tr-TR" altLang="tr-TR" b="1" dirty="0">
                <a:latin typeface="Tahoma" panose="020B0604030504040204" pitchFamily="34" charset="0"/>
                <a:cs typeface="Tahoma" panose="020B0604030504040204" pitchFamily="34" charset="0"/>
              </a:rPr>
              <a:t>Veri Ambarı Kullanımı</a:t>
            </a:r>
          </a:p>
        </p:txBody>
      </p:sp>
    </p:spTree>
    <p:extLst>
      <p:ext uri="{BB962C8B-B14F-4D97-AF65-F5344CB8AC3E}">
        <p14:creationId xmlns:p14="http://schemas.microsoft.com/office/powerpoint/2010/main" val="2198142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Dikdörtgen 6"/>
          <p:cNvSpPr>
            <a:spLocks noChangeArrowheads="1"/>
          </p:cNvSpPr>
          <p:nvPr/>
        </p:nvSpPr>
        <p:spPr bwMode="auto">
          <a:xfrm>
            <a:off x="1349375" y="1162050"/>
            <a:ext cx="10136188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tr-TR" altLang="tr-TR">
                <a:latin typeface="Tahoma" panose="020B0604030504040204" pitchFamily="34" charset="0"/>
                <a:cs typeface="Tahoma" panose="020B0604030504040204" pitchFamily="34" charset="0"/>
              </a:rPr>
              <a:t>Eğitsel Veri Ambarı üzerinde çalışacak, öğrencilerin akademik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tr-TR" altLang="tr-TR">
                <a:latin typeface="Tahoma" panose="020B0604030504040204" pitchFamily="34" charset="0"/>
                <a:cs typeface="Tahoma" panose="020B0604030504040204" pitchFamily="34" charset="0"/>
              </a:rPr>
              <a:t>verileriyle birlikte ilgi, yetenek ve mizacına yönelik verilerinin de birlikte değerlendirildiği “</a:t>
            </a:r>
            <a:r>
              <a:rPr lang="tr-TR" altLang="tr-TR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Öğrenme Analitiği Platformu</a:t>
            </a:r>
            <a:r>
              <a:rPr lang="tr-TR" altLang="tr-TR">
                <a:latin typeface="Tahoma" panose="020B0604030504040204" pitchFamily="34" charset="0"/>
                <a:cs typeface="Tahoma" panose="020B0604030504040204" pitchFamily="34" charset="0"/>
              </a:rPr>
              <a:t>” kuruluyor.</a:t>
            </a:r>
          </a:p>
        </p:txBody>
      </p:sp>
      <p:pic>
        <p:nvPicPr>
          <p:cNvPr id="16387" name="Picture 6" descr="yapay zeka ile ilgili gÃ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4825" y="3211513"/>
            <a:ext cx="5273675" cy="296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4305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Dikdörtgen 3"/>
          <p:cNvSpPr>
            <a:spLocks noChangeArrowheads="1"/>
          </p:cNvSpPr>
          <p:nvPr/>
        </p:nvSpPr>
        <p:spPr bwMode="auto">
          <a:xfrm>
            <a:off x="1490663" y="2479675"/>
            <a:ext cx="6945312" cy="181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</a:pPr>
            <a:r>
              <a:rPr lang="tr-TR" altLang="tr-TR">
                <a:latin typeface="Tahoma" panose="020B0604030504040204" pitchFamily="34" charset="0"/>
                <a:cs typeface="Tahoma" panose="020B0604030504040204" pitchFamily="34" charset="0"/>
              </a:rPr>
              <a:t>Taşınabilirlik 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</a:pPr>
            <a:r>
              <a:rPr lang="tr-TR" altLang="tr-TR">
                <a:latin typeface="Tahoma" panose="020B0604030504040204" pitchFamily="34" charset="0"/>
                <a:cs typeface="Tahoma" panose="020B0604030504040204" pitchFamily="34" charset="0"/>
              </a:rPr>
              <a:t>Ulaşılabilirlik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</a:pPr>
            <a:r>
              <a:rPr lang="tr-TR" altLang="tr-TR">
                <a:latin typeface="Tahoma" panose="020B0604030504040204" pitchFamily="34" charset="0"/>
                <a:cs typeface="Tahoma" panose="020B0604030504040204" pitchFamily="34" charset="0"/>
              </a:rPr>
              <a:t>Uzun raf ömrü 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</a:pPr>
            <a:r>
              <a:rPr lang="tr-TR" altLang="tr-TR">
                <a:latin typeface="Tahoma" panose="020B0604030504040204" pitchFamily="34" charset="0"/>
                <a:cs typeface="Tahoma" panose="020B0604030504040204" pitchFamily="34" charset="0"/>
              </a:rPr>
              <a:t>Öğrenen merkezli </a:t>
            </a:r>
          </a:p>
        </p:txBody>
      </p:sp>
      <p:pic>
        <p:nvPicPr>
          <p:cNvPr id="17411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2463" y="295275"/>
            <a:ext cx="2867025" cy="290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4" descr="elektronik portfolyo ile ilgili gÃ¶rsel sonuc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0463" y="4176713"/>
            <a:ext cx="3368675" cy="292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şağı Ok 2"/>
          <p:cNvSpPr/>
          <p:nvPr/>
        </p:nvSpPr>
        <p:spPr>
          <a:xfrm>
            <a:off x="9742488" y="3198813"/>
            <a:ext cx="484187" cy="9779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>
              <a:solidFill>
                <a:srgbClr val="FF0000"/>
              </a:solidFill>
            </a:endParaRPr>
          </a:p>
        </p:txBody>
      </p:sp>
      <p:sp>
        <p:nvSpPr>
          <p:cNvPr id="17414" name="Dikdörtgen 1"/>
          <p:cNvSpPr>
            <a:spLocks noChangeArrowheads="1"/>
          </p:cNvSpPr>
          <p:nvPr/>
        </p:nvSpPr>
        <p:spPr bwMode="auto">
          <a:xfrm>
            <a:off x="1069975" y="1647825"/>
            <a:ext cx="795178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tr-TR" altLang="tr-TR" sz="2400" b="1" dirty="0" smtClean="0">
                <a:latin typeface="Tahoma" panose="020B0604030504040204" pitchFamily="34" charset="0"/>
              </a:rPr>
              <a:t>Elektronik </a:t>
            </a:r>
            <a:r>
              <a:rPr lang="tr-TR" altLang="tr-TR" sz="2400" b="1" dirty="0" err="1">
                <a:latin typeface="Tahoma" panose="020B0604030504040204" pitchFamily="34" charset="0"/>
              </a:rPr>
              <a:t>Portfolyo</a:t>
            </a:r>
            <a:r>
              <a:rPr lang="tr-TR" altLang="tr-TR" sz="2400" b="1" dirty="0">
                <a:latin typeface="Tahoma" panose="020B0604030504040204" pitchFamily="34" charset="0"/>
              </a:rPr>
              <a:t> Kullanımı</a:t>
            </a:r>
            <a:endParaRPr lang="tr-TR" altLang="tr-TR" sz="2400" b="1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tr-TR" altLang="tr-TR" sz="24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1123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Dikdörtgen 4"/>
          <p:cNvSpPr>
            <a:spLocks noChangeArrowheads="1"/>
          </p:cNvSpPr>
          <p:nvPr/>
        </p:nvSpPr>
        <p:spPr bwMode="auto">
          <a:xfrm>
            <a:off x="1092200" y="2759075"/>
            <a:ext cx="9556750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4926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endParaRPr lang="tr-TR" altLang="tr-TR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tr-TR" altLang="tr-TR">
                <a:latin typeface="Tahoma" panose="020B0604030504040204" pitchFamily="34" charset="0"/>
                <a:cs typeface="Tahoma" panose="020B0604030504040204" pitchFamily="34" charset="0"/>
              </a:rPr>
              <a:t>Tüm çocuklarımızın akademik, sosyal, sportif ve kültürel etkinlikleri e-portfolyo içerisinde derlenmelidir.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endParaRPr lang="tr-TR" altLang="tr-TR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8435" name="Picture 5" descr="Ã§ocuk ve sanat ile ilgili gÃ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619125"/>
            <a:ext cx="3983038" cy="223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7" descr="Ã§ocuk ve spor ile ilgili gÃ¶rsel sonuc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5100" y="101600"/>
            <a:ext cx="3370263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9" descr="Ã§ocuk ve davranÄ±Å ile ilgili gÃ¶rsel sonuc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4329113"/>
            <a:ext cx="3568700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11" descr="Ä°lgili resi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5100" y="4438650"/>
            <a:ext cx="3378200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45684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Dikdörtgen 7"/>
          <p:cNvSpPr>
            <a:spLocks noChangeArrowheads="1"/>
          </p:cNvSpPr>
          <p:nvPr/>
        </p:nvSpPr>
        <p:spPr bwMode="auto">
          <a:xfrm>
            <a:off x="769938" y="682625"/>
            <a:ext cx="11095037" cy="126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tr-TR" altLang="tr-TR" b="1" dirty="0" smtClean="0">
                <a:latin typeface="Tahoma" panose="020B0604030504040204" pitchFamily="34" charset="0"/>
                <a:cs typeface="Tahoma" panose="020B0604030504040204" pitchFamily="34" charset="0"/>
              </a:rPr>
              <a:t>Öğrenme </a:t>
            </a:r>
            <a:r>
              <a:rPr lang="tr-TR" altLang="tr-TR" b="1" dirty="0">
                <a:latin typeface="Tahoma" panose="020B0604030504040204" pitchFamily="34" charset="0"/>
                <a:cs typeface="Tahoma" panose="020B0604030504040204" pitchFamily="34" charset="0"/>
              </a:rPr>
              <a:t>Analitiği Araçları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tr-TR" altLang="tr-TR" sz="2400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tr-TR" altLang="tr-TR" sz="2400" dirty="0">
                <a:latin typeface="Tahoma" panose="020B0604030504040204" pitchFamily="34" charset="0"/>
                <a:cs typeface="Tahoma" panose="020B0604030504040204" pitchFamily="34" charset="0"/>
              </a:rPr>
              <a:t>(Yapay zeka, makine öğrenmesi, yapay sinir ağları, eğitsel veri madenciliği)</a:t>
            </a:r>
          </a:p>
        </p:txBody>
      </p:sp>
      <p:pic>
        <p:nvPicPr>
          <p:cNvPr id="19459" name="Picture 7" descr="https://pbs.twimg.com/media/Dk_qt8CXcAARD-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9275" y="2193925"/>
            <a:ext cx="5375275" cy="392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5136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457" y="1440582"/>
            <a:ext cx="10270274" cy="5144210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2676293" y="579864"/>
            <a:ext cx="78058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Sunu İçeriği</a:t>
            </a:r>
            <a:endParaRPr lang="tr-TR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1446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Ölçme ve Değerlendirme</a:t>
            </a:r>
            <a:endParaRPr lang="tr-TR" sz="4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tr-T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Yeterlilik Temelli Değerlendirme Sitemi kurulacak</a:t>
            </a:r>
          </a:p>
          <a:p>
            <a:pPr marL="0" indent="0">
              <a:buNone/>
            </a:pPr>
            <a:r>
              <a:rPr lang="tr-T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</a:p>
          <a:p>
            <a:pPr marL="0" indent="0">
              <a:buNone/>
            </a:pPr>
            <a:r>
              <a:rPr lang="tr-T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Sınavla </a:t>
            </a:r>
            <a:r>
              <a:rPr lang="tr-T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öğrenci alan okullar kademeli olarak </a:t>
            </a:r>
            <a:r>
              <a:rPr lang="tr-T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azaltılacak</a:t>
            </a:r>
          </a:p>
          <a:p>
            <a:pPr marL="0" indent="0">
              <a:buNone/>
            </a:pPr>
            <a:endParaRPr lang="tr-TR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tr-T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Süreç </a:t>
            </a:r>
            <a:r>
              <a:rPr lang="tr-T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 sonuç odaklı bütünleşik bir </a:t>
            </a:r>
            <a:r>
              <a:rPr lang="tr-T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anlayış</a:t>
            </a:r>
          </a:p>
          <a:p>
            <a:pPr marL="0" indent="0">
              <a:buNone/>
            </a:pPr>
            <a:endParaRPr lang="tr-T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tr-T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Dijital ölçme ve değerlendirme uygulamaları</a:t>
            </a:r>
            <a:endParaRPr lang="tr-T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146" name="Picture 2" descr="dijital Ã¶lÃ§me ve deÄerlendirme ile ilgili gÃ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9087" y="4132572"/>
            <a:ext cx="2854713" cy="2378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3734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833476"/>
            <a:ext cx="10515600" cy="1325563"/>
          </a:xfrm>
        </p:spPr>
        <p:txBody>
          <a:bodyPr>
            <a:normAutofit/>
          </a:bodyPr>
          <a:lstStyle/>
          <a:p>
            <a:r>
              <a:rPr lang="tr-TR" sz="4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İnsan Kaynaklarının Geliştirilmesi ve Yönetimi</a:t>
            </a:r>
            <a:endParaRPr lang="tr-TR" sz="4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tr-T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</a:p>
          <a:p>
            <a:pPr marL="0" indent="0" algn="just">
              <a:buNone/>
            </a:pPr>
            <a:endParaRPr lang="tr-T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>
              <a:buNone/>
            </a:pPr>
            <a:r>
              <a:rPr lang="tr-T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	Öğretmenlik </a:t>
            </a:r>
            <a:r>
              <a:rPr lang="tr-T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</a:t>
            </a:r>
            <a:r>
              <a:rPr lang="tr-T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eslek Kanunu</a:t>
            </a:r>
            <a:endParaRPr lang="tr-T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AutoShape 2" descr="Ä°nsan kaynaklarÄ± ile ilgili gÃ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7178" name="Picture 10" descr="Ä°nsan kaynaklarÄ± ile ilgili gÃ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8200" y="4288069"/>
            <a:ext cx="2552700" cy="1695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52556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endParaRPr lang="tr-TR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tr-T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Mesleki yeterlilikleri yüksek</a:t>
            </a:r>
            <a:r>
              <a:rPr lang="tr-T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tr-T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başarılı öğretmenler bilgi ve deneyim</a:t>
            </a:r>
            <a:r>
              <a:rPr lang="tr-T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r-T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artırmak için yurt dışına gönderilecektir.</a:t>
            </a:r>
          </a:p>
          <a:p>
            <a:pPr marL="0" indent="0" algn="just">
              <a:buNone/>
            </a:pPr>
            <a:endParaRPr lang="tr-TR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tr-T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Sertifikaya dayalı pedagojik formasyon yerine lisansüstü düzeyde “Öğretmenlik Mesleği Uzmanlık Programı” açılacaktır. </a:t>
            </a:r>
            <a:endParaRPr lang="tr-T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65947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81361" y="2089285"/>
            <a:ext cx="10515600" cy="4351338"/>
          </a:xfrm>
        </p:spPr>
        <p:txBody>
          <a:bodyPr>
            <a:normAutofit/>
          </a:bodyPr>
          <a:lstStyle/>
          <a:p>
            <a:pPr algn="just"/>
            <a:r>
              <a:rPr lang="tr-T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Eğitim fakültelerinde, </a:t>
            </a:r>
            <a:endParaRPr lang="tr-T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>
              <a:buNone/>
            </a:pPr>
            <a:r>
              <a:rPr lang="tr-T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uygulama </a:t>
            </a:r>
            <a:r>
              <a:rPr lang="tr-T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ağırlıklı </a:t>
            </a:r>
            <a:r>
              <a:rPr lang="tr-T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yapılanma</a:t>
            </a:r>
          </a:p>
          <a:p>
            <a:pPr marL="0" indent="0" algn="just">
              <a:buNone/>
            </a:pPr>
            <a:endParaRPr lang="tr-TR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194" name="Picture 2" descr="eÄitim fakÃ¼ltesi ile ilgili gÃ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1579" y="1067381"/>
            <a:ext cx="5763582" cy="2891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5739161" y="4664614"/>
            <a:ext cx="6096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tr-T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Lisansüstü düzeyde yan dal programları açılacaktır. Öğretmenlerimiz bir yan dal sahibi olacaktır. </a:t>
            </a:r>
          </a:p>
        </p:txBody>
      </p:sp>
      <p:pic>
        <p:nvPicPr>
          <p:cNvPr id="8196" name="Picture 4" descr="lisansÃ¼stÃ¼ eÄitim ile ilgili gÃ¶rsel sonuc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346" y="4039136"/>
            <a:ext cx="4003830" cy="2441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33698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tr-T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Okul yöneticiliğine atamada yeterliliklere </a:t>
            </a:r>
            <a:endParaRPr lang="tr-TR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>
              <a:buNone/>
            </a:pPr>
            <a:r>
              <a:rPr lang="tr-T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dayalı </a:t>
            </a:r>
            <a:r>
              <a:rPr lang="tr-T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yazılı sınav </a:t>
            </a:r>
            <a:r>
              <a:rPr lang="tr-T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uygulaması</a:t>
            </a:r>
            <a:endParaRPr lang="tr-T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tr-TR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tr-T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Yüksek lisans düzeyinde </a:t>
            </a:r>
            <a:endParaRPr lang="tr-T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>
              <a:buNone/>
            </a:pPr>
            <a:r>
              <a:rPr lang="tr-T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mesleki uzmanlık becerisine dayalı profesyonel bir kariyer alanı</a:t>
            </a:r>
          </a:p>
          <a:p>
            <a:pPr marL="0" indent="0" algn="just">
              <a:buNone/>
            </a:pPr>
            <a:endParaRPr lang="tr-T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218" name="Picture 2" descr="Ä°lgili resi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4000" y="847493"/>
            <a:ext cx="3784683" cy="2173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75065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737839" y="1414888"/>
            <a:ext cx="10515600" cy="1325563"/>
          </a:xfrm>
        </p:spPr>
        <p:txBody>
          <a:bodyPr>
            <a:normAutofit/>
          </a:bodyPr>
          <a:lstStyle/>
          <a:p>
            <a:r>
              <a:rPr lang="tr-TR" sz="4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Erken Çocukluk</a:t>
            </a:r>
            <a:endParaRPr lang="tr-TR" sz="4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33400" y="3102637"/>
            <a:ext cx="11544300" cy="3271838"/>
          </a:xfrm>
        </p:spPr>
        <p:txBody>
          <a:bodyPr>
            <a:noAutofit/>
          </a:bodyPr>
          <a:lstStyle/>
          <a:p>
            <a:pPr algn="just"/>
            <a:r>
              <a:rPr lang="tr-T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 </a:t>
            </a:r>
            <a:r>
              <a:rPr lang="tr-T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yaş, erken çocukluk eğitiminde zorunlu olacak</a:t>
            </a:r>
          </a:p>
          <a:p>
            <a:pPr marL="0" indent="0" algn="just">
              <a:buNone/>
            </a:pPr>
            <a:endParaRPr lang="tr-TR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tr-T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Erken çocukluk eğitimi ortak kalite standartları geliştirilerek uygulanacak</a:t>
            </a:r>
          </a:p>
          <a:p>
            <a:pPr marL="0" indent="0" algn="just">
              <a:buNone/>
            </a:pPr>
            <a:endParaRPr lang="tr-TR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tr-T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Esnek zamanlı ve alternatif eğitim modelleri</a:t>
            </a:r>
            <a:endParaRPr lang="tr-T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074" name="Picture 2" descr="okulÃ¶ncesi eÄitimi ile ilgili gÃ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3386" y="22671"/>
            <a:ext cx="4731447" cy="2994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9703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Temel Eğitim</a:t>
            </a:r>
            <a:endParaRPr lang="tr-TR" sz="4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65100" y="1690688"/>
            <a:ext cx="5702300" cy="4486275"/>
          </a:xfrm>
        </p:spPr>
        <p:txBody>
          <a:bodyPr>
            <a:normAutofit/>
          </a:bodyPr>
          <a:lstStyle/>
          <a:p>
            <a:pPr algn="just"/>
            <a:r>
              <a:rPr lang="tr-T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Okul-mahalle spor kulüpleri</a:t>
            </a:r>
          </a:p>
          <a:p>
            <a:pPr marL="0" indent="0" algn="just">
              <a:buNone/>
            </a:pPr>
            <a:endParaRPr lang="tr-TR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tr-T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Türkçenin korunması ve geliştirilmesi</a:t>
            </a:r>
          </a:p>
          <a:p>
            <a:pPr marL="0" indent="0" algn="just">
              <a:buNone/>
            </a:pPr>
            <a:endParaRPr lang="tr-TR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tr-T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Değerlendirmede beceri temelli etkinlikler</a:t>
            </a:r>
            <a:endParaRPr lang="tr-T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098" name="Picture 2" descr="ilkokul ile ilgili gÃ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9200" y="1830387"/>
            <a:ext cx="5767618" cy="420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89771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30200" y="3708400"/>
            <a:ext cx="11214100" cy="2715710"/>
          </a:xfrm>
        </p:spPr>
        <p:txBody>
          <a:bodyPr>
            <a:noAutofit/>
          </a:bodyPr>
          <a:lstStyle/>
          <a:p>
            <a:r>
              <a:rPr lang="tr-T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Teneffüs ve serbest etkinlik saatleri yeniden düzenlenecek.</a:t>
            </a:r>
          </a:p>
          <a:p>
            <a:endParaRPr lang="tr-TR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tr-T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Çocuğun bütüncül gelişimi esas alınarak </a:t>
            </a:r>
            <a:r>
              <a:rPr lang="tr-T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ders </a:t>
            </a:r>
            <a:r>
              <a:rPr lang="tr-T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sayısı ve </a:t>
            </a:r>
            <a:r>
              <a:rPr lang="tr-T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ders </a:t>
            </a:r>
            <a:r>
              <a:rPr lang="tr-T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çizelgesi hafifletilip yeniden yapılandırılacak.</a:t>
            </a:r>
          </a:p>
          <a:p>
            <a:pPr marL="0" indent="0">
              <a:buNone/>
            </a:pPr>
            <a:endParaRPr lang="tr-TR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194" name="Picture 2" descr="Ä°lgili resi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375" y="239712"/>
            <a:ext cx="6543002" cy="3468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81222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Özel Eğitim</a:t>
            </a:r>
            <a:endParaRPr lang="tr-TR" sz="4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2249371"/>
            <a:ext cx="10515600" cy="4351338"/>
          </a:xfrm>
        </p:spPr>
        <p:txBody>
          <a:bodyPr>
            <a:normAutofit/>
          </a:bodyPr>
          <a:lstStyle/>
          <a:p>
            <a:pPr algn="just"/>
            <a:r>
              <a:rPr lang="tr-T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</a:t>
            </a:r>
            <a:r>
              <a:rPr lang="tr-T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obil platformlar</a:t>
            </a:r>
          </a:p>
          <a:p>
            <a:pPr algn="just"/>
            <a:endParaRPr lang="tr-TR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tr-T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Yerel </a:t>
            </a:r>
            <a:r>
              <a:rPr lang="tr-T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yönetimlerle ortak çalışma</a:t>
            </a:r>
          </a:p>
          <a:p>
            <a:pPr algn="just"/>
            <a:endParaRPr lang="tr-TR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tr-TR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Disleksi</a:t>
            </a:r>
            <a:r>
              <a:rPr lang="tr-T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otizm ve </a:t>
            </a:r>
            <a:r>
              <a:rPr lang="tr-T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benzeri konularda </a:t>
            </a:r>
            <a:r>
              <a:rPr lang="tr-T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uluslararası </a:t>
            </a:r>
            <a:r>
              <a:rPr lang="tr-T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 ulusal </a:t>
            </a:r>
            <a:r>
              <a:rPr lang="tr-T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düzeydeki </a:t>
            </a:r>
            <a:r>
              <a:rPr lang="tr-T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STK’larla ortak çalışma</a:t>
            </a:r>
            <a:endParaRPr lang="tr-T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122" name="Picture 2" descr="Ã¶zel eÄitim ile ilgili gÃ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4975" y="579437"/>
            <a:ext cx="4762500" cy="3171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58677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tr-TR" sz="4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Özel Yetenek</a:t>
            </a:r>
            <a:endParaRPr lang="tr-TR" sz="4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48988" y="2331109"/>
            <a:ext cx="6299201" cy="2686940"/>
          </a:xfrm>
        </p:spPr>
        <p:txBody>
          <a:bodyPr>
            <a:noAutofit/>
          </a:bodyPr>
          <a:lstStyle/>
          <a:p>
            <a:r>
              <a:rPr lang="tr-T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Bilim Sanat Merkezleri</a:t>
            </a:r>
          </a:p>
          <a:p>
            <a:endParaRPr lang="tr-TR" sz="1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tr-T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Bize özgü zekâ </a:t>
            </a:r>
            <a:r>
              <a:rPr lang="tr-T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 </a:t>
            </a:r>
            <a:r>
              <a:rPr lang="tr-T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yetenek testleri</a:t>
            </a:r>
          </a:p>
          <a:p>
            <a:endParaRPr lang="tr-TR" sz="1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tr-T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İleri </a:t>
            </a:r>
            <a:r>
              <a:rPr lang="tr-T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öğrenme </a:t>
            </a:r>
            <a:r>
              <a:rPr lang="tr-T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ortamları için </a:t>
            </a:r>
            <a:r>
              <a:rPr lang="tr-T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materyal ve </a:t>
            </a:r>
            <a:r>
              <a:rPr lang="tr-T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model geliştirme çalışmaları</a:t>
            </a:r>
            <a:endParaRPr lang="tr-T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148" name="Picture 4" descr="bilim sanat merkezi ile ilgili gÃ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975" y="3835400"/>
            <a:ext cx="4722622" cy="2657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bilim sanat merkezi ile ilgili gÃ¶rsel sonuc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975" y="782114"/>
            <a:ext cx="4722622" cy="2650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01070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27048" y="912503"/>
            <a:ext cx="10515600" cy="1325563"/>
          </a:xfrm>
        </p:spPr>
        <p:txBody>
          <a:bodyPr>
            <a:normAutofit/>
          </a:bodyPr>
          <a:lstStyle/>
          <a:p>
            <a:r>
              <a:rPr lang="tr-TR" sz="4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Millî Eğitim herkesin ödevidir.</a:t>
            </a:r>
            <a:endParaRPr lang="tr-TR" sz="4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997927" y="2874653"/>
            <a:ext cx="7594445" cy="322587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tr-T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</a:p>
          <a:p>
            <a:pPr marL="0" indent="0" algn="just">
              <a:buNone/>
            </a:pPr>
            <a:r>
              <a:rPr lang="tr-T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Öğrenci, Aile, Öğretmen, Eğitim Yöneticileri,  Toplum, Devlet ve Sivil Toplum Kuruluşları, Medya….</a:t>
            </a:r>
            <a:endParaRPr lang="tr-T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>
              <a:buNone/>
            </a:pPr>
            <a:endParaRPr lang="tr-TR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8762" y="275916"/>
            <a:ext cx="3333750" cy="196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5633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1092464"/>
            <a:ext cx="10515600" cy="1325563"/>
          </a:xfrm>
        </p:spPr>
        <p:txBody>
          <a:bodyPr>
            <a:normAutofit/>
          </a:bodyPr>
          <a:lstStyle/>
          <a:p>
            <a:r>
              <a:rPr lang="tr-TR" sz="4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Yabancı Dil Eğitimi</a:t>
            </a:r>
            <a:endParaRPr lang="tr-TR" sz="4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2506662"/>
            <a:ext cx="7912100" cy="2299514"/>
          </a:xfrm>
        </p:spPr>
        <p:txBody>
          <a:bodyPr/>
          <a:lstStyle/>
          <a:p>
            <a:pPr algn="just"/>
            <a:r>
              <a:rPr lang="tr-T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</a:t>
            </a:r>
            <a:r>
              <a:rPr lang="tr-T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ek </a:t>
            </a:r>
            <a:r>
              <a:rPr lang="tr-T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tip </a:t>
            </a:r>
            <a:r>
              <a:rPr lang="tr-T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uygulamadan vazgeçilecek</a:t>
            </a:r>
          </a:p>
          <a:p>
            <a:pPr marL="0" indent="0" algn="just">
              <a:buNone/>
            </a:pPr>
            <a:endParaRPr lang="tr-TR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tr-T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Zorunlu</a:t>
            </a:r>
            <a:r>
              <a:rPr lang="tr-T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tr-T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seçmeli yabancı dil dersleri ihtiyaçlar doğrultusunda tanzim </a:t>
            </a:r>
            <a:r>
              <a:rPr lang="tr-T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edilecektir.</a:t>
            </a:r>
            <a:endParaRPr lang="tr-TR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tr-T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170" name="Picture 2" descr="yabancÄ± dil eÄitimi ile ilgili gÃ¶rsel sonuc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5700" y="292365"/>
            <a:ext cx="4397374" cy="2931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88085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700358" y="1257842"/>
            <a:ext cx="10515600" cy="1325563"/>
          </a:xfrm>
        </p:spPr>
        <p:txBody>
          <a:bodyPr>
            <a:normAutofit/>
          </a:bodyPr>
          <a:lstStyle/>
          <a:p>
            <a:r>
              <a:rPr lang="tr-TR" sz="4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Ortaöğretim </a:t>
            </a:r>
            <a:endParaRPr lang="tr-TR" sz="4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71758" y="2929683"/>
            <a:ext cx="10744200" cy="2809477"/>
          </a:xfrm>
        </p:spPr>
        <p:txBody>
          <a:bodyPr>
            <a:normAutofit lnSpcReduction="10000"/>
          </a:bodyPr>
          <a:lstStyle/>
          <a:p>
            <a:r>
              <a:rPr lang="tr-T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Ders çeşitliliği ve ders saatleri azaltılacak </a:t>
            </a:r>
          </a:p>
          <a:p>
            <a:pPr marL="0" indent="0">
              <a:buNone/>
            </a:pPr>
            <a:endParaRPr lang="tr-TR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tr-T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Ortaöğretimde çocukların </a:t>
            </a:r>
            <a:r>
              <a:rPr lang="tr-T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ilgi </a:t>
            </a:r>
            <a:r>
              <a:rPr lang="tr-T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yetenek ve mizaçlarına göre esnek seçmeli ders setleri yapılandırılacak</a:t>
            </a:r>
          </a:p>
          <a:p>
            <a:endParaRPr lang="tr-TR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tr-T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Alan </a:t>
            </a:r>
            <a:r>
              <a:rPr lang="tr-T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seçimi 9</a:t>
            </a:r>
            <a:r>
              <a:rPr lang="tr-T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tr-T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sınıfta başlatılacak</a:t>
            </a:r>
          </a:p>
          <a:p>
            <a:pPr marL="0" indent="0">
              <a:buNone/>
            </a:pPr>
            <a:endParaRPr lang="tr-TR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218" name="Picture 2" descr="orta Ã¶Äretim ile ilgili gÃ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2690" y="76597"/>
            <a:ext cx="4979310" cy="3369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1875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66701" y="3548647"/>
            <a:ext cx="11925300" cy="3220453"/>
          </a:xfrm>
        </p:spPr>
        <p:txBody>
          <a:bodyPr>
            <a:normAutofit/>
          </a:bodyPr>
          <a:lstStyle/>
          <a:p>
            <a:pPr algn="just"/>
            <a:r>
              <a:rPr lang="nn-NO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Okul/Mahalle spor kulüpleri</a:t>
            </a:r>
            <a:endParaRPr lang="tr-T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tr-TR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tr-T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Açık </a:t>
            </a:r>
            <a:r>
              <a:rPr lang="tr-T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Öğretim Lisesindeki öğrenci sayısının azalması için tedbirler </a:t>
            </a:r>
            <a:r>
              <a:rPr lang="tr-T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alınacak</a:t>
            </a:r>
          </a:p>
          <a:p>
            <a:pPr marL="0" indent="0" algn="just">
              <a:buNone/>
            </a:pPr>
            <a:endParaRPr lang="tr-TR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tr-T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Öğrencilere </a:t>
            </a:r>
            <a:r>
              <a:rPr lang="tr-T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proje, performans ve </a:t>
            </a:r>
            <a:r>
              <a:rPr lang="tr-T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ödev verme </a:t>
            </a:r>
            <a:r>
              <a:rPr lang="tr-T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uygulamaları öğrenmeye </a:t>
            </a:r>
            <a:r>
              <a:rPr lang="tr-T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katkısı bakımından </a:t>
            </a:r>
            <a:r>
              <a:rPr lang="tr-T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yeniden </a:t>
            </a:r>
            <a:r>
              <a:rPr lang="tr-T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tasarlanacak</a:t>
            </a:r>
            <a:endParaRPr lang="tr-T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42" name="Picture 2" descr="okul mahalle spor kulÃ¼pleri ile ilgili gÃ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775" y="257175"/>
            <a:ext cx="8404225" cy="3126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083958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502285" y="756840"/>
            <a:ext cx="9461500" cy="1325563"/>
          </a:xfrm>
        </p:spPr>
        <p:txBody>
          <a:bodyPr>
            <a:normAutofit/>
          </a:bodyPr>
          <a:lstStyle/>
          <a:p>
            <a:r>
              <a:rPr lang="tr-TR" sz="4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Fen ve Sosyal Bilimler Lisesi</a:t>
            </a:r>
            <a:endParaRPr lang="tr-TR" sz="4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02285" y="2397125"/>
            <a:ext cx="6897371" cy="4351338"/>
          </a:xfrm>
        </p:spPr>
        <p:txBody>
          <a:bodyPr>
            <a:normAutofit/>
          </a:bodyPr>
          <a:lstStyle/>
          <a:p>
            <a:r>
              <a:rPr lang="tr-T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Öğretmen ve okul yöneticileri seçimi için ölçütler geliştirilecek</a:t>
            </a:r>
          </a:p>
          <a:p>
            <a:endParaRPr lang="tr-TR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tr-T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Üniversitelerin araştırma olanaklarından ve laboratuvarlarından yararlanma</a:t>
            </a:r>
          </a:p>
          <a:p>
            <a:pPr algn="just"/>
            <a:endParaRPr lang="tr-TR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tr-T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Üniversitelerdeki bilim insanlarından araştırma koçluğu desteği</a:t>
            </a:r>
          </a:p>
        </p:txBody>
      </p:sp>
      <p:pic>
        <p:nvPicPr>
          <p:cNvPr id="11266" name="Picture 2" descr="fen ve sosyal bilimler lisesi ile ilgili gÃ¶rsel sonucu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01" r="17706" b="20760"/>
          <a:stretch/>
        </p:blipFill>
        <p:spPr bwMode="auto">
          <a:xfrm>
            <a:off x="7735571" y="3111500"/>
            <a:ext cx="4456429" cy="2437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166694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İmam Hatip Ortaokulları ve Liseleri</a:t>
            </a:r>
            <a:endParaRPr lang="tr-TR" sz="4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825625"/>
            <a:ext cx="5118100" cy="4351338"/>
          </a:xfrm>
        </p:spPr>
        <p:txBody>
          <a:bodyPr>
            <a:normAutofit/>
          </a:bodyPr>
          <a:lstStyle/>
          <a:p>
            <a:r>
              <a:rPr lang="tr-T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Arapça </a:t>
            </a:r>
            <a:r>
              <a:rPr lang="tr-T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 </a:t>
            </a:r>
            <a:r>
              <a:rPr lang="tr-T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İngilizce yaz okulu programları</a:t>
            </a:r>
          </a:p>
          <a:p>
            <a:endParaRPr lang="tr-TR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tr-T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Akademik </a:t>
            </a:r>
            <a:r>
              <a:rPr lang="de-DE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ders</a:t>
            </a:r>
            <a:r>
              <a:rPr lang="de-DE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saati</a:t>
            </a:r>
            <a:r>
              <a:rPr lang="de-D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ile</a:t>
            </a:r>
            <a:r>
              <a:rPr lang="de-D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ders</a:t>
            </a:r>
            <a:r>
              <a:rPr lang="de-D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türü</a:t>
            </a:r>
            <a:r>
              <a:rPr lang="tr-T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azaltılacak </a:t>
            </a:r>
          </a:p>
          <a:p>
            <a:endParaRPr lang="tr-TR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tr-T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İmam Hatip Okullarıyla yükseköğretim kurumları </a:t>
            </a:r>
            <a:r>
              <a:rPr lang="tr-T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arasında iş </a:t>
            </a:r>
            <a:r>
              <a:rPr lang="tr-T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birliği geliştirilecek</a:t>
            </a:r>
            <a:endParaRPr lang="tr-T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290" name="Picture 2" descr="&quot;kuranÄ± kerim dersi&quot; ile ilgili gÃ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75" y="2493962"/>
            <a:ext cx="5521325" cy="2760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884656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Mesleki ve Teknik Eğitim</a:t>
            </a:r>
            <a:endParaRPr lang="tr-TR" sz="4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04024" y="2160161"/>
            <a:ext cx="5771376" cy="3605019"/>
          </a:xfrm>
        </p:spPr>
        <p:txBody>
          <a:bodyPr>
            <a:noAutofit/>
          </a:bodyPr>
          <a:lstStyle/>
          <a:p>
            <a:r>
              <a:rPr lang="tr-T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Döner sermaye gelirlerinden alınan </a:t>
            </a:r>
            <a:r>
              <a:rPr lang="tr-T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</a:t>
            </a:r>
            <a:r>
              <a:rPr lang="tr-T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15’lik hazine kesintisi </a:t>
            </a:r>
            <a:r>
              <a:rPr lang="tr-T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</a:t>
            </a:r>
            <a:r>
              <a:rPr lang="tr-T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1’e düşürülecektir.</a:t>
            </a:r>
          </a:p>
          <a:p>
            <a:pPr marL="0" indent="0">
              <a:buNone/>
            </a:pPr>
            <a:endParaRPr lang="tr-TR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tr-T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Türkiye’nin rekabet gücü yüksek millî savunma sanayi sektörüne ara eleman yetiştirilecektir.</a:t>
            </a:r>
          </a:p>
          <a:p>
            <a:pPr marL="0" indent="0">
              <a:buNone/>
            </a:pPr>
            <a:endParaRPr lang="tr-TR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3314" name="Picture 2" descr="mesleki teknik eÄitim ile ilgili gÃ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286758"/>
            <a:ext cx="5945004" cy="3351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081463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04024" y="1290366"/>
            <a:ext cx="4907776" cy="4831653"/>
          </a:xfrm>
        </p:spPr>
        <p:txBody>
          <a:bodyPr>
            <a:noAutofit/>
          </a:bodyPr>
          <a:lstStyle/>
          <a:p>
            <a:pPr algn="just"/>
            <a:endParaRPr lang="tr-TR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tr-T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Öğrencilerin gerçek iş ortamlarında kalma süreleri artırılacak</a:t>
            </a:r>
          </a:p>
          <a:p>
            <a:pPr algn="just"/>
            <a:endParaRPr lang="tr-TR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tr-T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Üretilen başarılı projelere mikro kredi sağlanacaktır. </a:t>
            </a:r>
            <a:endParaRPr lang="tr-T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4338" name="Picture 2" descr="mesleki teknik eÄitim ile ilgili gÃ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700" y="1709466"/>
            <a:ext cx="62103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848031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Özel</a:t>
            </a:r>
            <a:r>
              <a:rPr lang="tr-TR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r-TR" sz="4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Öğretim</a:t>
            </a:r>
            <a:endParaRPr lang="tr-TR" sz="4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88938" y="2654804"/>
            <a:ext cx="10660062" cy="3040063"/>
          </a:xfrm>
        </p:spPr>
        <p:txBody>
          <a:bodyPr>
            <a:noAutofit/>
          </a:bodyPr>
          <a:lstStyle/>
          <a:p>
            <a:r>
              <a:rPr lang="tr-T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Bürokratik iş ve işlemler sadeleştirilecek</a:t>
            </a:r>
          </a:p>
          <a:p>
            <a:pPr marL="0" indent="0">
              <a:buNone/>
            </a:pPr>
            <a:endParaRPr lang="tr-TR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tr-T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Sertifika eğitimi veren kurumların niteliğini artırmaya yönelik düzenlemeler yapılacak</a:t>
            </a:r>
          </a:p>
          <a:p>
            <a:pPr marL="0" indent="0">
              <a:buNone/>
            </a:pPr>
            <a:endParaRPr lang="tr-TR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tr-T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Özel eğitim </a:t>
            </a:r>
            <a:r>
              <a:rPr lang="tr-T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 rehabilitasyon merkezlerinde verilen destek eğitimlerin kalitesi </a:t>
            </a:r>
            <a:r>
              <a:rPr lang="tr-T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artırılacak, </a:t>
            </a:r>
            <a:r>
              <a:rPr lang="tr-T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etkin ve </a:t>
            </a:r>
            <a:r>
              <a:rPr lang="tr-T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verimli bir </a:t>
            </a:r>
            <a:r>
              <a:rPr lang="tr-T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izleme denetim mekanizması tesis edilecek</a:t>
            </a:r>
            <a:endParaRPr lang="tr-T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5362" name="Picture 2" descr="Ã¶zel Ã¶Äretim ile ilgili gÃ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1692" y="141288"/>
            <a:ext cx="4377308" cy="2479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068168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Hayat Boyu Öğrenme</a:t>
            </a:r>
            <a:endParaRPr lang="tr-TR" sz="4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825625"/>
            <a:ext cx="5964044" cy="4351338"/>
          </a:xfrm>
        </p:spPr>
        <p:txBody>
          <a:bodyPr/>
          <a:lstStyle/>
          <a:p>
            <a:r>
              <a:rPr lang="tr-T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Yaş itibariyle </a:t>
            </a:r>
            <a:r>
              <a:rPr lang="tr-T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örgün eğitim kapsamı dışında kalmış vatandaşlarımıza uygulanan müfredat sadeleştirilecek</a:t>
            </a:r>
          </a:p>
          <a:p>
            <a:pPr marL="0" indent="0">
              <a:buNone/>
            </a:pPr>
            <a:endParaRPr lang="tr-TR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tr-T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21. yüzyıl becerileri </a:t>
            </a:r>
            <a:r>
              <a:rPr lang="tr-T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arasında yer </a:t>
            </a:r>
            <a:r>
              <a:rPr lang="tr-T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alan </a:t>
            </a:r>
            <a:r>
              <a:rPr lang="tr-T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okuryazarlıklara ilişkin </a:t>
            </a:r>
            <a:r>
              <a:rPr lang="tr-T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farkındalık ve </a:t>
            </a:r>
            <a:r>
              <a:rPr lang="tr-T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beceri eğitimleri düzenlenecek</a:t>
            </a:r>
            <a:endParaRPr lang="tr-T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Resim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4907" y="2809415"/>
            <a:ext cx="5267094" cy="380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6" descr="lise diplomasÄ± ile ilgili gÃ¶rsel sonuc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5538" y="331326"/>
            <a:ext cx="3702891" cy="2478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048296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604566"/>
            <a:ext cx="10515600" cy="107369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tr-TR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Son </a:t>
            </a:r>
            <a:r>
              <a:rPr lang="tr-TR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sözler</a:t>
            </a:r>
          </a:p>
          <a:p>
            <a:pPr marL="0" indent="0" algn="just">
              <a:buNone/>
            </a:pPr>
            <a:endParaRPr lang="tr-TR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tr-T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Aklıselim</a:t>
            </a:r>
            <a:r>
              <a:rPr lang="tr-T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tr-TR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kalbiselim</a:t>
            </a:r>
            <a:r>
              <a:rPr lang="tr-T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zevkiselim sahibi bireyler </a:t>
            </a:r>
            <a:r>
              <a:rPr lang="tr-T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yetiştirmeliyiz. </a:t>
            </a:r>
          </a:p>
          <a:p>
            <a:pPr marL="0" indent="0" algn="just">
              <a:buNone/>
            </a:pPr>
            <a:endParaRPr lang="tr-TR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tr-T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Çağın </a:t>
            </a:r>
            <a:r>
              <a:rPr lang="tr-T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 geleceğin becerileriyle donanmış ve bu donanımı insanlık hayrına sarf edebilen bilime sevdalı, kültüre meraklı ve duyarlı, nitelikli, ahlaklı çocuklar </a:t>
            </a:r>
            <a:r>
              <a:rPr lang="tr-T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yetiştirmeliyiz.</a:t>
            </a:r>
          </a:p>
          <a:p>
            <a:pPr marL="0" indent="0" algn="just">
              <a:buNone/>
            </a:pPr>
            <a:endParaRPr lang="tr-T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tr-T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Aklın </a:t>
            </a:r>
            <a:r>
              <a:rPr lang="tr-T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 Kalbin </a:t>
            </a:r>
            <a:r>
              <a:rPr lang="tr-T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tekilliğini yakalamalıyız. </a:t>
            </a:r>
            <a:endParaRPr lang="tr-T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>
              <a:buNone/>
            </a:pPr>
            <a:endParaRPr lang="tr-T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>
              <a:buNone/>
            </a:pPr>
            <a:endParaRPr lang="tr-T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669074" y="3178098"/>
            <a:ext cx="103037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endParaRPr lang="tr-TR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2443863" y="4838958"/>
            <a:ext cx="11079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tr-TR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endParaRPr lang="tr-TR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91237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170879" y="1078804"/>
            <a:ext cx="10326028" cy="1325563"/>
          </a:xfrm>
        </p:spPr>
        <p:txBody>
          <a:bodyPr>
            <a:normAutofit/>
          </a:bodyPr>
          <a:lstStyle/>
          <a:p>
            <a:r>
              <a:rPr lang="tr-TR" sz="4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Felsefe</a:t>
            </a:r>
            <a:endParaRPr lang="tr-TR" sz="4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2943922" y="3019803"/>
            <a:ext cx="744901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Felsefesiz değişim olmaz…</a:t>
            </a:r>
          </a:p>
          <a:p>
            <a:pPr algn="just"/>
            <a:endParaRPr lang="tr-TR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50" name="Picture 2" descr="felsefe ile ilgili gÃ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1360" y="3973910"/>
            <a:ext cx="3825410" cy="2390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758659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952625"/>
            <a:ext cx="10985500" cy="4351338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endParaRPr lang="tr-TR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r">
              <a:buNone/>
            </a:pPr>
            <a:endParaRPr lang="tr-T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r">
              <a:buNone/>
            </a:pPr>
            <a:endParaRPr lang="tr-TR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r">
              <a:buNone/>
            </a:pPr>
            <a:endParaRPr lang="tr-TR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r">
              <a:buNone/>
            </a:pPr>
            <a:r>
              <a:rPr lang="tr-TR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Beni dinlediğiniz için teşekkür ederim…</a:t>
            </a:r>
            <a:br>
              <a:rPr lang="tr-TR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tr-TR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r">
              <a:buNone/>
            </a:pPr>
            <a:r>
              <a:rPr lang="tr-T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Doç. Dr. Erol Duran</a:t>
            </a:r>
          </a:p>
          <a:p>
            <a:pPr marL="0" indent="0" algn="r">
              <a:buNone/>
            </a:pPr>
            <a:r>
              <a:rPr lang="tr-T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İletişim</a:t>
            </a:r>
            <a:r>
              <a:rPr lang="tr-T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erol.duran@usak.edu.tr</a:t>
            </a:r>
          </a:p>
          <a:p>
            <a:pPr marL="0" indent="0" algn="r">
              <a:buNone/>
            </a:pPr>
            <a:endParaRPr lang="tr-TR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r">
              <a:buNone/>
            </a:pPr>
            <a:endParaRPr lang="tr-TR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1397065" y="862117"/>
            <a:ext cx="629727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SÖZÜN SONU İŞİN </a:t>
            </a:r>
            <a:r>
              <a:rPr lang="tr-TR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BAŞI…</a:t>
            </a:r>
            <a:endParaRPr lang="tr-TR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58" t="5807" r="33613" b="-1"/>
          <a:stretch/>
        </p:blipFill>
        <p:spPr>
          <a:xfrm>
            <a:off x="7439723" y="1308692"/>
            <a:ext cx="1414346" cy="1951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51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93234" y="1836777"/>
            <a:ext cx="10515600" cy="359386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tr-T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tr-TR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Nasıl bir insan profili yetiştirmek istiyoruz?</a:t>
            </a:r>
          </a:p>
          <a:p>
            <a:pPr marL="0" indent="0" algn="ctr">
              <a:buNone/>
            </a:pPr>
            <a:endParaRPr lang="tr-T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>
              <a:buNone/>
            </a:pPr>
            <a:r>
              <a:rPr lang="tr-T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a. Akıl ve kalp birlikteliği</a:t>
            </a:r>
          </a:p>
          <a:p>
            <a:pPr marL="0" indent="0" algn="just">
              <a:buNone/>
            </a:pPr>
            <a:r>
              <a:rPr lang="tr-T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b. Teori </a:t>
            </a:r>
            <a:r>
              <a:rPr lang="tr-T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ile pratiği </a:t>
            </a:r>
            <a:r>
              <a:rPr lang="tr-T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uzlaştırmak</a:t>
            </a:r>
            <a:endParaRPr lang="tr-T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>
              <a:buNone/>
            </a:pPr>
            <a:r>
              <a:rPr lang="tr-T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c. </a:t>
            </a:r>
            <a:r>
              <a:rPr lang="tr-T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  <a:r>
              <a:rPr lang="tr-T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aşarı ölçümüz</a:t>
            </a:r>
            <a:endParaRPr lang="tr-T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</a:pPr>
            <a:endParaRPr lang="tr-TR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</a:pPr>
            <a:r>
              <a:rPr lang="tr-T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endParaRPr lang="tr-TR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</a:pPr>
            <a:r>
              <a:rPr lang="tr-T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</a:p>
          <a:p>
            <a:pPr marL="0" indent="0" algn="just">
              <a:buNone/>
            </a:pPr>
            <a:r>
              <a:rPr lang="tr-T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</a:p>
        </p:txBody>
      </p:sp>
      <p:sp>
        <p:nvSpPr>
          <p:cNvPr id="4" name="İçerik Yer Tutucusu 2"/>
          <p:cNvSpPr txBox="1">
            <a:spLocks/>
          </p:cNvSpPr>
          <p:nvPr/>
        </p:nvSpPr>
        <p:spPr>
          <a:xfrm>
            <a:off x="893956" y="3966659"/>
            <a:ext cx="10515600" cy="1831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tr-T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endParaRPr lang="tr-T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 descr="Ã§ift kanat ile ilgili gÃ¶rsel sonucu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327"/>
          <a:stretch/>
        </p:blipFill>
        <p:spPr bwMode="auto">
          <a:xfrm>
            <a:off x="6976946" y="3077310"/>
            <a:ext cx="5027831" cy="2537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20014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70210" y="959005"/>
            <a:ext cx="10515600" cy="1820824"/>
          </a:xfrm>
        </p:spPr>
        <p:txBody>
          <a:bodyPr>
            <a:noAutofit/>
          </a:bodyPr>
          <a:lstStyle/>
          <a:p>
            <a:pPr algn="just"/>
            <a:r>
              <a:rPr lang="tr-T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İnsan </a:t>
            </a:r>
            <a:r>
              <a:rPr lang="tr-T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insanın gölgesinde </a:t>
            </a:r>
            <a:r>
              <a:rPr lang="tr-T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yetişir </a:t>
            </a:r>
          </a:p>
          <a:p>
            <a:pPr marL="0" indent="0" algn="just">
              <a:buNone/>
            </a:pPr>
            <a:r>
              <a:rPr lang="tr-T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(Şahsiyeti şahsiyet </a:t>
            </a:r>
            <a:r>
              <a:rPr lang="tr-TR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inşaa</a:t>
            </a:r>
            <a:r>
              <a:rPr lang="tr-T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eder.)</a:t>
            </a:r>
          </a:p>
          <a:p>
            <a:pPr marL="0" indent="0" algn="just">
              <a:buNone/>
            </a:pPr>
            <a:endParaRPr lang="tr-TR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>
              <a:buNone/>
            </a:pPr>
            <a:endParaRPr lang="tr-T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>
              <a:buNone/>
            </a:pPr>
            <a:endParaRPr lang="tr-TR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>
              <a:buNone/>
            </a:pPr>
            <a:endParaRPr lang="tr-TR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>
              <a:buNone/>
            </a:pPr>
            <a:endParaRPr lang="tr-TR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8" name="Picture 4" descr="Åefkat ile ilgili gÃ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047894"/>
            <a:ext cx="2646555" cy="2646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Ã¶Äretmen Ã¶Ärenci ile ilgili gÃ¶rsel sonuc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975" y="905533"/>
            <a:ext cx="5354909" cy="1927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Dikdörtgen 7"/>
          <p:cNvSpPr/>
          <p:nvPr/>
        </p:nvSpPr>
        <p:spPr>
          <a:xfrm>
            <a:off x="4669497" y="5011222"/>
            <a:ext cx="49326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tr-T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Şefkat sahibi bir  öğretmen</a:t>
            </a:r>
          </a:p>
        </p:txBody>
      </p:sp>
    </p:spTree>
    <p:extLst>
      <p:ext uri="{BB962C8B-B14F-4D97-AF65-F5344CB8AC3E}">
        <p14:creationId xmlns:p14="http://schemas.microsoft.com/office/powerpoint/2010/main" val="19369887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93235" y="898255"/>
            <a:ext cx="10515600" cy="1325563"/>
          </a:xfrm>
        </p:spPr>
        <p:txBody>
          <a:bodyPr>
            <a:normAutofit/>
          </a:bodyPr>
          <a:lstStyle/>
          <a:p>
            <a:r>
              <a:rPr lang="tr-TR" sz="4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Temel Politika</a:t>
            </a:r>
            <a:endParaRPr lang="tr-TR" sz="4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60380" y="2223818"/>
            <a:ext cx="10515600" cy="1820824"/>
          </a:xfrm>
        </p:spPr>
        <p:txBody>
          <a:bodyPr>
            <a:noAutofit/>
          </a:bodyPr>
          <a:lstStyle/>
          <a:p>
            <a:pPr algn="just"/>
            <a:r>
              <a:rPr lang="tr-T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Bireyin </a:t>
            </a:r>
            <a:r>
              <a:rPr lang="tr-T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kendini </a:t>
            </a:r>
            <a:r>
              <a:rPr lang="tr-T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bilmesini ve </a:t>
            </a:r>
            <a:r>
              <a:rPr lang="tr-T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tanımasını </a:t>
            </a:r>
            <a:r>
              <a:rPr lang="tr-T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sağlamak</a:t>
            </a:r>
          </a:p>
          <a:p>
            <a:pPr marL="0" indent="0" algn="just">
              <a:buNone/>
            </a:pPr>
            <a:endParaRPr lang="tr-TR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tr-T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Mizaç </a:t>
            </a:r>
            <a:r>
              <a:rPr lang="tr-T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 yetenek temelli bir tanıma </a:t>
            </a:r>
            <a:r>
              <a:rPr lang="tr-T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yaklaşımı</a:t>
            </a:r>
          </a:p>
          <a:p>
            <a:pPr marL="0" indent="0" algn="just">
              <a:buNone/>
            </a:pPr>
            <a:endParaRPr lang="tr-TR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tr-T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Çocuğu kendi kültürüne mahkum etmeyin, kendi kültüründen mahrum da bırakmayın</a:t>
            </a:r>
            <a:r>
              <a:rPr lang="tr-T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algn="just"/>
            <a:endParaRPr lang="tr-T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tr-T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Yoldan Çıkmak</a:t>
            </a:r>
          </a:p>
          <a:p>
            <a:pPr marL="0" indent="0" algn="just">
              <a:buNone/>
            </a:pPr>
            <a:endParaRPr lang="tr-TR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>
              <a:buNone/>
            </a:pPr>
            <a:endParaRPr lang="tr-TR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>
              <a:buNone/>
            </a:pPr>
            <a:endParaRPr lang="tr-TR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>
              <a:buNone/>
            </a:pPr>
            <a:endParaRPr lang="tr-TR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>
              <a:buNone/>
            </a:pPr>
            <a:endParaRPr lang="tr-TR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 descr="kendini bilmek ile ilgili gÃ¶rsel sonucu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83"/>
          <a:stretch/>
        </p:blipFill>
        <p:spPr bwMode="auto">
          <a:xfrm>
            <a:off x="8809464" y="707460"/>
            <a:ext cx="2733661" cy="267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24707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tr-TR" sz="4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İçerik ve Uygulama</a:t>
            </a:r>
            <a:endParaRPr lang="tr-TR" sz="4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94680" y="1940663"/>
            <a:ext cx="7123960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tr-T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</a:p>
          <a:p>
            <a:pPr marL="0" indent="0" algn="just">
              <a:buNone/>
            </a:pPr>
            <a:r>
              <a:rPr lang="tr-T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tr-T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İlgi</a:t>
            </a:r>
            <a:r>
              <a:rPr lang="tr-T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yetenek </a:t>
            </a:r>
            <a:r>
              <a:rPr lang="tr-T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 </a:t>
            </a:r>
            <a:r>
              <a:rPr lang="tr-TR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mizaça</a:t>
            </a:r>
            <a:r>
              <a:rPr lang="tr-T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yönelik</a:t>
            </a:r>
            <a:r>
              <a:rPr lang="tr-T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 </a:t>
            </a:r>
            <a:r>
              <a:rPr lang="tr-T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bilim</a:t>
            </a:r>
            <a:r>
              <a:rPr lang="tr-T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sanat, spor ve kültür odaklı </a:t>
            </a:r>
            <a:r>
              <a:rPr lang="tr-TR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Tasarım-Beceri </a:t>
            </a:r>
            <a:r>
              <a:rPr lang="tr-TR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Atölyeleri</a:t>
            </a:r>
          </a:p>
          <a:p>
            <a:pPr marL="0" indent="0" algn="just">
              <a:buNone/>
            </a:pPr>
            <a:r>
              <a:rPr lang="tr-T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</a:p>
          <a:p>
            <a:pPr marL="0" indent="0" algn="just">
              <a:buNone/>
            </a:pPr>
            <a:r>
              <a:rPr lang="tr-T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tr-T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Çocuğun özellikle </a:t>
            </a:r>
            <a:r>
              <a:rPr lang="tr-T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elini kullanmasını önemseyen, </a:t>
            </a:r>
            <a:r>
              <a:rPr lang="tr-T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mesleklerle ilişkilendirilmiş işlikler</a:t>
            </a:r>
            <a:endParaRPr lang="tr-T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 descr="Ä°lgili resi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4498" y="793843"/>
            <a:ext cx="4105137" cy="2736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Ä°lgili resi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4499" y="3975101"/>
            <a:ext cx="4105137" cy="231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6934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387117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endParaRPr lang="tr-TR" b="1" dirty="0" smtClean="0"/>
          </a:p>
          <a:p>
            <a:pPr marL="0" indent="0" algn="ctr">
              <a:buNone/>
            </a:pPr>
            <a:endParaRPr lang="tr-TR" b="1" dirty="0"/>
          </a:p>
          <a:p>
            <a:pPr marL="0" indent="0" algn="ctr">
              <a:buNone/>
            </a:pPr>
            <a:r>
              <a:rPr lang="tr-TR" sz="4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Atölyeler </a:t>
            </a:r>
          </a:p>
          <a:p>
            <a:pPr marL="0" indent="0" algn="ctr">
              <a:buNone/>
            </a:pPr>
            <a:endParaRPr lang="tr-TR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723900" y="2838349"/>
            <a:ext cx="6096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marL="514350" indent="-514350">
              <a:buAutoNum type="arabicPeriod"/>
            </a:pPr>
            <a:r>
              <a:rPr lang="tr-TR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Desen </a:t>
            </a:r>
            <a:r>
              <a:rPr lang="tr-T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(Kilim, Seramik deseni tasarlama </a:t>
            </a:r>
            <a:endParaRPr lang="tr-TR" sz="2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tr-TR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Yaratıcı Yazarlık</a:t>
            </a:r>
          </a:p>
          <a:p>
            <a:r>
              <a:rPr lang="tr-TR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Robot </a:t>
            </a:r>
            <a:r>
              <a:rPr lang="tr-T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Tasarım ve </a:t>
            </a:r>
            <a:r>
              <a:rPr lang="tr-TR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Programlama</a:t>
            </a:r>
            <a:endParaRPr lang="tr-TR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tr-TR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 Bahçe tarımı</a:t>
            </a:r>
          </a:p>
          <a:p>
            <a:r>
              <a:rPr lang="tr-TR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5. Dijital okuryazarlık</a:t>
            </a:r>
            <a:endParaRPr lang="tr-TR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6705600" y="2696513"/>
            <a:ext cx="6096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6. </a:t>
            </a:r>
            <a:r>
              <a:rPr lang="tr-T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Ahşap </a:t>
            </a:r>
            <a:r>
              <a:rPr lang="tr-TR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Oyuncak </a:t>
            </a:r>
          </a:p>
          <a:p>
            <a:r>
              <a:rPr lang="tr-TR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7. Zaman </a:t>
            </a:r>
          </a:p>
          <a:p>
            <a:r>
              <a:rPr lang="tr-TR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8. Masal </a:t>
            </a:r>
          </a:p>
          <a:p>
            <a:r>
              <a:rPr lang="tr-TR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9. Uzay </a:t>
            </a:r>
          </a:p>
          <a:p>
            <a:r>
              <a:rPr lang="tr-TR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10. Renk Cümbüşü</a:t>
            </a:r>
          </a:p>
          <a:p>
            <a:endParaRPr lang="tr-TR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63218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1268</TotalTime>
  <Words>716</Words>
  <Application>Microsoft Office PowerPoint</Application>
  <PresentationFormat>Özel</PresentationFormat>
  <Paragraphs>207</Paragraphs>
  <Slides>40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40</vt:i4>
      </vt:variant>
    </vt:vector>
  </HeadingPairs>
  <TitlesOfParts>
    <vt:vector size="41" baseType="lpstr">
      <vt:lpstr>Office Teması</vt:lpstr>
      <vt:lpstr>EĞİTİMDE DÖNÜŞÜM  </vt:lpstr>
      <vt:lpstr>PowerPoint Sunusu</vt:lpstr>
      <vt:lpstr>Millî Eğitim herkesin ödevidir.</vt:lpstr>
      <vt:lpstr>Felsefe</vt:lpstr>
      <vt:lpstr>PowerPoint Sunusu</vt:lpstr>
      <vt:lpstr>PowerPoint Sunusu</vt:lpstr>
      <vt:lpstr> Temel Politika</vt:lpstr>
      <vt:lpstr> İçerik ve Uygulama</vt:lpstr>
      <vt:lpstr>PowerPoint Sunusu</vt:lpstr>
      <vt:lpstr>PowerPoint Sunusu</vt:lpstr>
      <vt:lpstr> Okul Gelişim Modeli</vt:lpstr>
      <vt:lpstr>Eğitimde Veriye Dayalı Yönetim 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 Ölçme ve Değerlendirme</vt:lpstr>
      <vt:lpstr>İnsan Kaynaklarının Geliştirilmesi ve Yönetimi</vt:lpstr>
      <vt:lpstr>PowerPoint Sunusu</vt:lpstr>
      <vt:lpstr>PowerPoint Sunusu</vt:lpstr>
      <vt:lpstr>PowerPoint Sunusu</vt:lpstr>
      <vt:lpstr>Erken Çocukluk</vt:lpstr>
      <vt:lpstr>Temel Eğitim</vt:lpstr>
      <vt:lpstr>PowerPoint Sunusu</vt:lpstr>
      <vt:lpstr>Özel Eğitim</vt:lpstr>
      <vt:lpstr>Özel Yetenek</vt:lpstr>
      <vt:lpstr>Yabancı Dil Eğitimi</vt:lpstr>
      <vt:lpstr>Ortaöğretim </vt:lpstr>
      <vt:lpstr>PowerPoint Sunusu</vt:lpstr>
      <vt:lpstr>Fen ve Sosyal Bilimler Lisesi</vt:lpstr>
      <vt:lpstr>İmam Hatip Ortaokulları ve Liseleri</vt:lpstr>
      <vt:lpstr>Mesleki ve Teknik Eğitim</vt:lpstr>
      <vt:lpstr>PowerPoint Sunusu</vt:lpstr>
      <vt:lpstr>Özel Öğretim</vt:lpstr>
      <vt:lpstr>Hayat Boyu Öğrenme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Okuryazarlık Kültürü</dc:title>
  <dc:creator>PC</dc:creator>
  <cp:lastModifiedBy>HP</cp:lastModifiedBy>
  <cp:revision>266</cp:revision>
  <dcterms:created xsi:type="dcterms:W3CDTF">2018-10-06T15:43:55Z</dcterms:created>
  <dcterms:modified xsi:type="dcterms:W3CDTF">2018-12-31T06:39:43Z</dcterms:modified>
</cp:coreProperties>
</file>